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94" r:id="rId1"/>
  </p:sldMasterIdLst>
  <p:sldIdLst>
    <p:sldId id="256" r:id="rId2"/>
    <p:sldId id="257" r:id="rId3"/>
    <p:sldId id="290" r:id="rId4"/>
    <p:sldId id="291" r:id="rId5"/>
    <p:sldId id="292" r:id="rId6"/>
    <p:sldId id="293" r:id="rId7"/>
    <p:sldId id="294" r:id="rId8"/>
    <p:sldId id="296"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4368" autoAdjust="0"/>
    <p:restoredTop sz="94660"/>
  </p:normalViewPr>
  <p:slideViewPr>
    <p:cSldViewPr snapToGrid="0">
      <p:cViewPr varScale="1">
        <p:scale>
          <a:sx n="72" d="100"/>
          <a:sy n="72" d="100"/>
        </p:scale>
        <p:origin x="84" y="88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8" name="Group 17"/>
          <p:cNvGrpSpPr/>
          <p:nvPr/>
        </p:nvGrpSpPr>
        <p:grpSpPr>
          <a:xfrm>
            <a:off x="0" y="0"/>
            <a:ext cx="12192000" cy="6858000"/>
            <a:chOff x="0" y="0"/>
            <a:chExt cx="12192000" cy="6858000"/>
          </a:xfrm>
        </p:grpSpPr>
        <p:sp>
          <p:nvSpPr>
            <p:cNvPr id="8" name="Rectangle 7"/>
            <p:cNvSpPr/>
            <p:nvPr/>
          </p:nvSpPr>
          <p:spPr>
            <a:xfrm>
              <a:off x="0" y="0"/>
              <a:ext cx="12192000" cy="6858000"/>
            </a:xfrm>
            <a:prstGeom prst="rect">
              <a:avLst/>
            </a:prstGeom>
            <a:blipFill>
              <a:blip r:embed="rId2">
                <a:duotone>
                  <a:schemeClr val="dk2">
                    <a:shade val="42000"/>
                    <a:hueMod val="42000"/>
                    <a:satMod val="124000"/>
                    <a:lumMod val="62000"/>
                  </a:schemeClr>
                  <a:schemeClr val="dk2">
                    <a:tint val="96000"/>
                    <a:satMod val="130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Oval 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Oval 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Oval 10"/>
            <p:cNvSpPr/>
            <p:nvPr/>
          </p:nvSpPr>
          <p:spPr>
            <a:xfrm>
              <a:off x="7999412" y="1587"/>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Oval 1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8609012" y="5865239"/>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bwMode="gray">
          <a:xfrm rot="5400000">
            <a:off x="10176279" y="1792223"/>
            <a:ext cx="990599" cy="304799"/>
          </a:xfrm>
        </p:spPr>
        <p:txBody>
          <a:bodyPr anchor="t"/>
          <a:lstStyle>
            <a:lvl1pPr algn="l">
              <a:defRPr b="0" i="0">
                <a:solidFill>
                  <a:schemeClr val="bg1"/>
                </a:solidFill>
              </a:defRPr>
            </a:lvl1pPr>
          </a:lstStyle>
          <a:p>
            <a:fld id="{5923F103-BC34-4FE4-A40E-EDDEECFDA5D0}" type="datetimeFigureOut">
              <a:rPr lang="en-US" smtClean="0"/>
              <a:pPr/>
              <a:t>10/26/2015</a:t>
            </a:fld>
            <a:endParaRPr lang="en-US" dirty="0"/>
          </a:p>
        </p:txBody>
      </p:sp>
      <p:sp>
        <p:nvSpPr>
          <p:cNvPr id="5" name="Footer Placeholder 4"/>
          <p:cNvSpPr>
            <a:spLocks noGrp="1"/>
          </p:cNvSpPr>
          <p:nvPr>
            <p:ph type="ftr" sz="quarter" idx="11"/>
          </p:nvPr>
        </p:nvSpPr>
        <p:spPr bwMode="gray">
          <a:xfrm rot="5400000">
            <a:off x="8963575" y="3226820"/>
            <a:ext cx="3859795" cy="304801"/>
          </a:xfrm>
        </p:spPr>
        <p:txBody>
          <a:bodyPr anchor="b"/>
          <a:lstStyle>
            <a:lvl1pPr>
              <a:defRPr b="0" i="0">
                <a:solidFill>
                  <a:schemeClr val="bg1"/>
                </a:solidFill>
              </a:defRPr>
            </a:lvl1pPr>
          </a:lstStyle>
          <a:p>
            <a:r>
              <a:rPr lang="en-US" smtClean="0"/>
              <a:t>
              </a:t>
            </a:r>
            <a:endParaRPr lang="en-US" dirty="0"/>
          </a:p>
        </p:txBody>
      </p:sp>
      <p:sp>
        <p:nvSpPr>
          <p:cNvPr id="17" name="Rectangle 16"/>
          <p:cNvSpPr/>
          <p:nvPr/>
        </p:nvSpPr>
        <p:spPr>
          <a:xfrm>
            <a:off x="1044372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10351008" y="292608"/>
            <a:ext cx="838199" cy="767687"/>
          </a:xfrm>
        </p:spPr>
        <p:txBody>
          <a:bodyPr/>
          <a:lstStyle>
            <a:lvl1pPr>
              <a:defRPr sz="2800" b="0" i="0"/>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4155880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10" name="Group 9"/>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42000"/>
                    <a:hueMod val="42000"/>
                    <a:satMod val="124000"/>
                    <a:lumMod val="62000"/>
                  </a:schemeClr>
                  <a:schemeClr val="dk2">
                    <a:tint val="96000"/>
                    <a:satMod val="130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Oval 11"/>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7999412" y="1587"/>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5239"/>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8"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6" y="4965945"/>
            <a:ext cx="882565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5" y="685800"/>
            <a:ext cx="8825658"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bwMode="gray">
          <a:xfrm>
            <a:off x="1154956" y="5532683"/>
            <a:ext cx="8825656" cy="493712"/>
          </a:xfrm>
        </p:spPr>
        <p:txBody>
          <a:bodyPr>
            <a:normAutofit/>
          </a:bodyPr>
          <a:lstStyle>
            <a:lvl1pPr marL="0" indent="0">
              <a:buNone/>
              <a:defRPr sz="12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BE451C3-0FF4-47C4-B829-773ADF60F88C}" type="datetimeFigureOut">
              <a:rPr lang="en-US" smtClean="0"/>
              <a:t>10/26/2015</a:t>
            </a:fld>
            <a:endParaRPr lang="en-US" dirty="0"/>
          </a:p>
        </p:txBody>
      </p:sp>
      <p:sp>
        <p:nvSpPr>
          <p:cNvPr id="6" name="Footer Placeholder 5"/>
          <p:cNvSpPr>
            <a:spLocks noGrp="1"/>
          </p:cNvSpPr>
          <p:nvPr>
            <p:ph type="ftr" sz="quarter" idx="11"/>
          </p:nvPr>
        </p:nvSpPr>
        <p:spPr/>
        <p:txBody>
          <a:bodyPr/>
          <a:lstStyle/>
          <a:p>
            <a:r>
              <a:rPr lang="en-US" smtClean="0"/>
              <a:t>
              </a:t>
            </a:r>
            <a:endParaRPr lang="en-US" dirty="0"/>
          </a:p>
        </p:txBody>
      </p:sp>
      <p:sp>
        <p:nvSpPr>
          <p:cNvPr id="13" name="Rectangle 12"/>
          <p:cNvSpPr/>
          <p:nvPr/>
        </p:nvSpPr>
        <p:spPr>
          <a:xfrm>
            <a:off x="1044372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750621189"/>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0" name="Rectangle 9"/>
            <p:cNvSpPr/>
            <p:nvPr/>
          </p:nvSpPr>
          <p:spPr>
            <a:xfrm>
              <a:off x="0" y="0"/>
              <a:ext cx="12192000" cy="6858000"/>
            </a:xfrm>
            <a:prstGeom prst="rect">
              <a:avLst/>
            </a:prstGeom>
            <a:blipFill>
              <a:blip r:embed="rId2">
                <a:duotone>
                  <a:schemeClr val="dk2">
                    <a:shade val="42000"/>
                    <a:hueMod val="42000"/>
                    <a:satMod val="124000"/>
                    <a:lumMod val="62000"/>
                  </a:schemeClr>
                  <a:schemeClr val="dk2">
                    <a:tint val="96000"/>
                    <a:satMod val="130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10"/>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Oval 11"/>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7999412" y="1587"/>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5239"/>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9"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1063416"/>
            <a:ext cx="8825659" cy="1379755"/>
          </a:xfrm>
        </p:spPr>
        <p:txBody>
          <a:bodyPr anchor="ctr"/>
          <a:lstStyle>
            <a:lvl1pPr>
              <a:defRPr sz="40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BE451C3-0FF4-47C4-B829-773ADF60F88C}" type="datetimeFigureOut">
              <a:rPr lang="en-US" smtClean="0"/>
              <a:t>10/26/2015</a:t>
            </a:fld>
            <a:endParaRPr lang="en-US" dirty="0"/>
          </a:p>
        </p:txBody>
      </p:sp>
      <p:sp>
        <p:nvSpPr>
          <p:cNvPr id="5" name="Footer Placeholder 4"/>
          <p:cNvSpPr>
            <a:spLocks noGrp="1"/>
          </p:cNvSpPr>
          <p:nvPr>
            <p:ph type="ftr" sz="quarter" idx="11"/>
          </p:nvPr>
        </p:nvSpPr>
        <p:spPr/>
        <p:txBody>
          <a:bodyPr/>
          <a:lstStyle/>
          <a:p>
            <a:r>
              <a:rPr lang="en-US" smtClean="0"/>
              <a:t>
              </a:t>
            </a:r>
            <a:endParaRPr lang="en-US" dirty="0"/>
          </a:p>
        </p:txBody>
      </p:sp>
      <p:sp>
        <p:nvSpPr>
          <p:cNvPr id="13" name="Rectangle 12"/>
          <p:cNvSpPr/>
          <p:nvPr/>
        </p:nvSpPr>
        <p:spPr>
          <a:xfrm>
            <a:off x="1044372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973658545"/>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6" name="Rectangle 15"/>
            <p:cNvSpPr/>
            <p:nvPr/>
          </p:nvSpPr>
          <p:spPr>
            <a:xfrm>
              <a:off x="0" y="0"/>
              <a:ext cx="12192000" cy="6858000"/>
            </a:xfrm>
            <a:prstGeom prst="rect">
              <a:avLst/>
            </a:prstGeom>
            <a:blipFill>
              <a:blip r:embed="rId2">
                <a:duotone>
                  <a:schemeClr val="dk2">
                    <a:shade val="42000"/>
                    <a:hueMod val="42000"/>
                    <a:satMod val="124000"/>
                    <a:lumMod val="62000"/>
                  </a:schemeClr>
                  <a:schemeClr val="dk2">
                    <a:tint val="96000"/>
                    <a:satMod val="130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1587"/>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0"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8609012" y="5865239"/>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2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1" name="TextBox 10"/>
          <p:cNvSpPr txBox="1"/>
          <p:nvPr/>
        </p:nvSpPr>
        <p:spPr bwMode="gray">
          <a:xfrm>
            <a:off x="898295" y="603589"/>
            <a:ext cx="801912" cy="1569660"/>
          </a:xfrm>
          <a:prstGeom prst="rect">
            <a:avLst/>
          </a:prstGeom>
          <a:noFill/>
        </p:spPr>
        <p:txBody>
          <a:bodyPr wrap="square" rtlCol="0">
            <a:spAutoFit/>
          </a:bodyPr>
          <a:lstStyle>
            <a:defPPr>
              <a:defRPr lang="en-US"/>
            </a:defPPr>
            <a:lvl1pPr algn="r">
              <a:defRPr sz="12200" b="0" i="0">
                <a:solidFill>
                  <a:schemeClr val="accent1"/>
                </a:solidFill>
                <a:latin typeface="Arial"/>
                <a:cs typeface="Arial"/>
              </a:defRPr>
            </a:lvl1pPr>
          </a:lstStyle>
          <a:p>
            <a:pPr lvl="0"/>
            <a:r>
              <a:rPr lang="en-US" sz="9600" dirty="0"/>
              <a:t>“</a:t>
            </a:r>
          </a:p>
        </p:txBody>
      </p:sp>
      <p:sp>
        <p:nvSpPr>
          <p:cNvPr id="13" name="TextBox 12"/>
          <p:cNvSpPr txBox="1"/>
          <p:nvPr/>
        </p:nvSpPr>
        <p:spPr bwMode="gray">
          <a:xfrm>
            <a:off x="9705137" y="2613787"/>
            <a:ext cx="801912" cy="1569660"/>
          </a:xfrm>
          <a:prstGeom prst="rect">
            <a:avLst/>
          </a:prstGeom>
          <a:noFill/>
        </p:spPr>
        <p:txBody>
          <a:bodyPr wrap="square" rtlCol="0">
            <a:spAutoFit/>
          </a:bodyPr>
          <a:lstStyle>
            <a:defPPr>
              <a:defRPr lang="en-US"/>
            </a:defPPr>
            <a:lvl1pPr algn="r">
              <a:defRPr sz="12200" b="0" i="0">
                <a:solidFill>
                  <a:schemeClr val="accent1"/>
                </a:solidFill>
                <a:latin typeface="Arial"/>
                <a:cs typeface="Arial"/>
              </a:defRPr>
            </a:lvl1pPr>
          </a:lstStyle>
          <a:p>
            <a:pPr lvl="0"/>
            <a:r>
              <a:rPr lang="en-US" sz="9600" dirty="0"/>
              <a:t>”</a:t>
            </a:r>
          </a:p>
        </p:txBody>
      </p:sp>
      <p:sp>
        <p:nvSpPr>
          <p:cNvPr id="2" name="Title 1"/>
          <p:cNvSpPr>
            <a:spLocks noGrp="1"/>
          </p:cNvSpPr>
          <p:nvPr>
            <p:ph type="title"/>
          </p:nvPr>
        </p:nvSpPr>
        <p:spPr>
          <a:xfrm>
            <a:off x="1574801" y="980517"/>
            <a:ext cx="8460983" cy="2705034"/>
          </a:xfrm>
        </p:spPr>
        <p:txBody>
          <a:bodyPr anchor="ctr"/>
          <a:lstStyle>
            <a:lvl1pPr>
              <a:defRPr sz="4000"/>
            </a:lvl1pPr>
          </a:lstStyle>
          <a:p>
            <a:r>
              <a:rPr lang="en-US" smtClean="0"/>
              <a:t>Click to edit Master title style</a:t>
            </a:r>
            <a:endParaRPr lang="en-US" dirty="0"/>
          </a:p>
        </p:txBody>
      </p:sp>
      <p:sp>
        <p:nvSpPr>
          <p:cNvPr id="14" name="Text Placeholder 3"/>
          <p:cNvSpPr>
            <a:spLocks noGrp="1"/>
          </p:cNvSpPr>
          <p:nvPr>
            <p:ph type="body" sz="half" idx="13"/>
          </p:nvPr>
        </p:nvSpPr>
        <p:spPr bwMode="gray">
          <a:xfrm>
            <a:off x="1945945" y="3686515"/>
            <a:ext cx="7725772" cy="342174"/>
          </a:xfrm>
        </p:spPr>
        <p:txBody>
          <a:bodyPr anchor="t">
            <a:normAutofit/>
          </a:bodyPr>
          <a:lstStyle>
            <a:lvl1pPr marL="0" indent="0">
              <a:buNone/>
              <a:defRPr lang="en-US" sz="1400" b="0" i="0" kern="1200" cap="small" dirty="0">
                <a:solidFill>
                  <a:schemeClr val="accent1"/>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0" name="Text Placeholder 3"/>
          <p:cNvSpPr>
            <a:spLocks noGrp="1"/>
          </p:cNvSpPr>
          <p:nvPr>
            <p:ph type="body" sz="half" idx="2"/>
          </p:nvPr>
        </p:nvSpPr>
        <p:spPr>
          <a:xfrm>
            <a:off x="1154954" y="5014393"/>
            <a:ext cx="8825659" cy="1012664"/>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BE451C3-0FF4-47C4-B829-773ADF60F88C}" type="datetimeFigureOut">
              <a:rPr lang="en-US" smtClean="0"/>
              <a:t>10/26/2015</a:t>
            </a:fld>
            <a:endParaRPr lang="en-US" dirty="0"/>
          </a:p>
        </p:txBody>
      </p:sp>
      <p:sp>
        <p:nvSpPr>
          <p:cNvPr id="5" name="Footer Placeholder 4"/>
          <p:cNvSpPr>
            <a:spLocks noGrp="1"/>
          </p:cNvSpPr>
          <p:nvPr>
            <p:ph type="ftr" sz="quarter" idx="11"/>
          </p:nvPr>
        </p:nvSpPr>
        <p:spPr/>
        <p:txBody>
          <a:bodyPr/>
          <a:lstStyle/>
          <a:p>
            <a:r>
              <a:rPr lang="en-US" smtClean="0"/>
              <a:t>
              </a:t>
            </a:r>
            <a:endParaRPr lang="en-US" dirty="0"/>
          </a:p>
        </p:txBody>
      </p:sp>
      <p:sp>
        <p:nvSpPr>
          <p:cNvPr id="24" name="Rectangle 23"/>
          <p:cNvSpPr/>
          <p:nvPr/>
        </p:nvSpPr>
        <p:spPr>
          <a:xfrm>
            <a:off x="1044372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520285110"/>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0" name="Rectangle 9"/>
            <p:cNvSpPr/>
            <p:nvPr/>
          </p:nvSpPr>
          <p:spPr>
            <a:xfrm>
              <a:off x="0" y="0"/>
              <a:ext cx="12192000" cy="6858000"/>
            </a:xfrm>
            <a:prstGeom prst="rect">
              <a:avLst/>
            </a:prstGeom>
            <a:blipFill>
              <a:blip r:embed="rId2">
                <a:duotone>
                  <a:schemeClr val="dk2">
                    <a:shade val="42000"/>
                    <a:hueMod val="42000"/>
                    <a:satMod val="124000"/>
                    <a:lumMod val="62000"/>
                  </a:schemeClr>
                  <a:schemeClr val="dk2">
                    <a:tint val="96000"/>
                    <a:satMod val="130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10"/>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7999412" y="1587"/>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5239"/>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2404477"/>
            <a:ext cx="8825659" cy="1788704"/>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38587" y="5024967"/>
            <a:ext cx="8825658"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BE451C3-0FF4-47C4-B829-773ADF60F88C}" type="datetimeFigureOut">
              <a:rPr lang="en-US" smtClean="0"/>
              <a:t>10/26/2015</a:t>
            </a:fld>
            <a:endParaRPr lang="en-US" dirty="0"/>
          </a:p>
        </p:txBody>
      </p:sp>
      <p:sp>
        <p:nvSpPr>
          <p:cNvPr id="5" name="Footer Placeholder 4"/>
          <p:cNvSpPr>
            <a:spLocks noGrp="1"/>
          </p:cNvSpPr>
          <p:nvPr>
            <p:ph type="ftr" sz="quarter" idx="11"/>
          </p:nvPr>
        </p:nvSpPr>
        <p:spPr/>
        <p:txBody>
          <a:bodyPr/>
          <a:lstStyle/>
          <a:p>
            <a:r>
              <a:rPr lang="en-US" smtClean="0"/>
              <a:t>
              </a:t>
            </a:r>
            <a:endParaRPr lang="en-US" dirty="0"/>
          </a:p>
        </p:txBody>
      </p:sp>
      <p:sp>
        <p:nvSpPr>
          <p:cNvPr id="12" name="Rectangle 11"/>
          <p:cNvSpPr/>
          <p:nvPr/>
        </p:nvSpPr>
        <p:spPr>
          <a:xfrm>
            <a:off x="1044372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883060851"/>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7" name="Title Placeholder 1"/>
          <p:cNvSpPr>
            <a:spLocks noGrp="1"/>
          </p:cNvSpPr>
          <p:nvPr>
            <p:ph type="title"/>
          </p:nvPr>
        </p:nvSpPr>
        <p:spPr>
          <a:xfrm>
            <a:off x="1154954" y="947920"/>
            <a:ext cx="8761413" cy="72848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54954" y="2610999"/>
            <a:ext cx="312916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6" name="Text Placeholder 3"/>
          <p:cNvSpPr>
            <a:spLocks noGrp="1"/>
          </p:cNvSpPr>
          <p:nvPr>
            <p:ph type="body" sz="half" idx="15"/>
          </p:nvPr>
        </p:nvSpPr>
        <p:spPr>
          <a:xfrm>
            <a:off x="1154954" y="3187261"/>
            <a:ext cx="3129168" cy="283979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4512721" y="2610999"/>
            <a:ext cx="314538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Text Placeholder 3"/>
          <p:cNvSpPr>
            <a:spLocks noGrp="1"/>
          </p:cNvSpPr>
          <p:nvPr>
            <p:ph type="body" sz="half" idx="16"/>
          </p:nvPr>
        </p:nvSpPr>
        <p:spPr>
          <a:xfrm>
            <a:off x="4512721" y="3187261"/>
            <a:ext cx="3145380" cy="283979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886701" y="2603500"/>
            <a:ext cx="3157448" cy="576261"/>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Text Placeholder 3"/>
          <p:cNvSpPr>
            <a:spLocks noGrp="1"/>
          </p:cNvSpPr>
          <p:nvPr>
            <p:ph type="body" sz="half" idx="17"/>
          </p:nvPr>
        </p:nvSpPr>
        <p:spPr>
          <a:xfrm>
            <a:off x="7886700" y="3187261"/>
            <a:ext cx="3161029" cy="2839794"/>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22" name="Straight Connector 21"/>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2BE451C3-0FF4-47C4-B829-773ADF60F88C}" type="datetimeFigureOut">
              <a:rPr lang="en-US" smtClean="0"/>
              <a:t>10/26/2015</a:t>
            </a:fld>
            <a:endParaRPr lang="en-US" dirty="0"/>
          </a:p>
        </p:txBody>
      </p:sp>
      <p:sp>
        <p:nvSpPr>
          <p:cNvPr id="8" name="Footer Placeholder 7"/>
          <p:cNvSpPr>
            <a:spLocks noGrp="1"/>
          </p:cNvSpPr>
          <p:nvPr>
            <p:ph type="ftr" sz="quarter" idx="11"/>
          </p:nvPr>
        </p:nvSpPr>
        <p:spPr/>
        <p:txBody>
          <a:bodyPr/>
          <a:lstStyle/>
          <a:p>
            <a:r>
              <a:rPr lang="en-US" smtClean="0"/>
              <a:t>
              </a:t>
            </a:r>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295999609"/>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4532844"/>
            <a:ext cx="3020744" cy="576263"/>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9" name="Picture Placeholder 2"/>
          <p:cNvSpPr>
            <a:spLocks noGrp="1" noChangeAspect="1"/>
          </p:cNvSpPr>
          <p:nvPr>
            <p:ph type="pic" idx="15"/>
          </p:nvPr>
        </p:nvSpPr>
        <p:spPr>
          <a:xfrm>
            <a:off x="1334552" y="2611246"/>
            <a:ext cx="2691242" cy="1583764"/>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1154953" y="5109107"/>
            <a:ext cx="3020745" cy="91794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4568865" y="4532845"/>
            <a:ext cx="30504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0" name="Picture Placeholder 2"/>
          <p:cNvSpPr>
            <a:spLocks noGrp="1" noChangeAspect="1"/>
          </p:cNvSpPr>
          <p:nvPr>
            <p:ph type="pic" idx="21"/>
          </p:nvPr>
        </p:nvSpPr>
        <p:spPr>
          <a:xfrm>
            <a:off x="4748463" y="2642840"/>
            <a:ext cx="2691242" cy="155217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4568865" y="5109107"/>
            <a:ext cx="3050438" cy="92140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983434" y="4532845"/>
            <a:ext cx="30504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1" name="Picture Placeholder 2"/>
          <p:cNvSpPr>
            <a:spLocks noGrp="1" noChangeAspect="1"/>
          </p:cNvSpPr>
          <p:nvPr>
            <p:ph type="pic" idx="22"/>
          </p:nvPr>
        </p:nvSpPr>
        <p:spPr>
          <a:xfrm>
            <a:off x="8163031" y="2618992"/>
            <a:ext cx="2691242" cy="1576018"/>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983434" y="5109107"/>
            <a:ext cx="3054127" cy="89634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21" name="Straight Connector 20"/>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25" name="Straight Connector 24"/>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2BE451C3-0FF4-47C4-B829-773ADF60F88C}" type="datetimeFigureOut">
              <a:rPr lang="en-US" smtClean="0"/>
              <a:t>10/26/2015</a:t>
            </a:fld>
            <a:endParaRPr lang="en-US" dirty="0"/>
          </a:p>
        </p:txBody>
      </p:sp>
      <p:sp>
        <p:nvSpPr>
          <p:cNvPr id="8" name="Footer Placeholder 7"/>
          <p:cNvSpPr>
            <a:spLocks noGrp="1"/>
          </p:cNvSpPr>
          <p:nvPr>
            <p:ph type="ftr" sz="quarter" idx="11"/>
          </p:nvPr>
        </p:nvSpPr>
        <p:spPr/>
        <p:txBody>
          <a:bodyPr/>
          <a:lstStyle/>
          <a:p>
            <a:r>
              <a:rPr lang="en-US" smtClean="0"/>
              <a:t>
              </a:t>
            </a:r>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367204697"/>
      </p:ext>
    </p:extLst>
  </p:cSld>
  <p:clrMapOvr>
    <a:masterClrMapping/>
  </p:clrMapOvr>
  <p:hf sldNum="0"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10" name="Title Placeholder 1"/>
          <p:cNvSpPr>
            <a:spLocks noGrp="1"/>
          </p:cNvSpPr>
          <p:nvPr>
            <p:ph type="title"/>
          </p:nvPr>
        </p:nvSpPr>
        <p:spPr>
          <a:xfrm>
            <a:off x="1154954" y="947920"/>
            <a:ext cx="8761413" cy="72848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3086D93-FCAC-47E0-A2EE-787E62CA814C}" type="datetimeFigureOut">
              <a:rPr lang="en-US" smtClean="0"/>
              <a:t>10/26/2015</a:t>
            </a:fld>
            <a:endParaRPr lang="en-US" dirty="0"/>
          </a:p>
        </p:txBody>
      </p:sp>
      <p:sp>
        <p:nvSpPr>
          <p:cNvPr id="5" name="Footer Placeholder 4"/>
          <p:cNvSpPr>
            <a:spLocks noGrp="1"/>
          </p:cNvSpPr>
          <p:nvPr>
            <p:ph type="ftr" sz="quarter" idx="11"/>
          </p:nvPr>
        </p:nvSpPr>
        <p:spPr/>
        <p:txBody>
          <a:bodyPr/>
          <a:lstStyle/>
          <a:p>
            <a:r>
              <a:rPr lang="en-US" smtClean="0"/>
              <a:t>
              </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99565641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42000"/>
                    <a:hueMod val="42000"/>
                    <a:satMod val="124000"/>
                    <a:lumMod val="62000"/>
                  </a:schemeClr>
                  <a:schemeClr val="dk2">
                    <a:tint val="96000"/>
                    <a:satMod val="130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1587"/>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5865239"/>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3" name="Rectangle 12"/>
            <p:cNvSpPr/>
            <p:nvPr/>
          </p:nvSpPr>
          <p:spPr>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2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97430"/>
            <a:ext cx="1409965" cy="4729626"/>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1297429"/>
            <a:ext cx="6247546" cy="472962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DA879A6-0FD0-4734-A311-86BFCA472E6E}" type="datetimeFigureOut">
              <a:rPr lang="en-US" smtClean="0"/>
              <a:t>10/26/2015</a:t>
            </a:fld>
            <a:endParaRPr lang="en-US" dirty="0"/>
          </a:p>
        </p:txBody>
      </p:sp>
      <p:sp>
        <p:nvSpPr>
          <p:cNvPr id="5" name="Footer Placeholder 4"/>
          <p:cNvSpPr>
            <a:spLocks noGrp="1"/>
          </p:cNvSpPr>
          <p:nvPr>
            <p:ph type="ftr" sz="quarter" idx="11"/>
          </p:nvPr>
        </p:nvSpPr>
        <p:spPr/>
        <p:txBody>
          <a:bodyPr/>
          <a:lstStyle/>
          <a:p>
            <a:r>
              <a:rPr lang="en-US" smtClean="0"/>
              <a:t>
              </a:t>
            </a:r>
            <a:endParaRPr lang="en-US" dirty="0"/>
          </a:p>
        </p:txBody>
      </p:sp>
      <p:sp>
        <p:nvSpPr>
          <p:cNvPr id="18" name="Rectangle 17"/>
          <p:cNvSpPr/>
          <p:nvPr/>
        </p:nvSpPr>
        <p:spPr>
          <a:xfrm>
            <a:off x="1044372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2560758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0" name="Title Placeholder 1"/>
          <p:cNvSpPr>
            <a:spLocks noGrp="1"/>
          </p:cNvSpPr>
          <p:nvPr>
            <p:ph type="title"/>
          </p:nvPr>
        </p:nvSpPr>
        <p:spPr>
          <a:xfrm>
            <a:off x="1154954" y="947920"/>
            <a:ext cx="8761413" cy="72848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9C9CA7B-DFD4-44B5-8C60-D14B8CD1FB59}" type="datetimeFigureOut">
              <a:rPr lang="en-US" smtClean="0"/>
              <a:t>10/26/2015</a:t>
            </a:fld>
            <a:endParaRPr lang="en-US" dirty="0"/>
          </a:p>
        </p:txBody>
      </p:sp>
      <p:sp>
        <p:nvSpPr>
          <p:cNvPr id="5" name="Footer Placeholder 4"/>
          <p:cNvSpPr>
            <a:spLocks noGrp="1"/>
          </p:cNvSpPr>
          <p:nvPr>
            <p:ph type="ftr" sz="quarter" idx="11"/>
          </p:nvPr>
        </p:nvSpPr>
        <p:spPr/>
        <p:txBody>
          <a:bodyPr/>
          <a:lstStyle/>
          <a:p>
            <a:r>
              <a:rPr lang="en-US" smtClean="0"/>
              <a:t>
              </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1574307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10" name="Group 9"/>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42000"/>
                    <a:hueMod val="42000"/>
                    <a:satMod val="124000"/>
                    <a:lumMod val="62000"/>
                  </a:schemeClr>
                  <a:schemeClr val="dk2">
                    <a:tint val="96000"/>
                    <a:satMod val="130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Oval 11"/>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7999412" y="1587"/>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5239"/>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8"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9"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6" y="2677644"/>
            <a:ext cx="4351023" cy="2283823"/>
          </a:xfrm>
        </p:spPr>
        <p:txBody>
          <a:bodyPr anchor="ctr"/>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34E6425-0181-43F2-84FC-787E803FD2F8}" type="datetimeFigureOut">
              <a:rPr lang="en-US" smtClean="0"/>
              <a:t>10/26/2015</a:t>
            </a:fld>
            <a:endParaRPr lang="en-US" dirty="0"/>
          </a:p>
        </p:txBody>
      </p:sp>
      <p:sp>
        <p:nvSpPr>
          <p:cNvPr id="5" name="Footer Placeholder 4"/>
          <p:cNvSpPr>
            <a:spLocks noGrp="1"/>
          </p:cNvSpPr>
          <p:nvPr>
            <p:ph type="ftr" sz="quarter" idx="11"/>
          </p:nvPr>
        </p:nvSpPr>
        <p:spPr/>
        <p:txBody>
          <a:bodyPr/>
          <a:lstStyle/>
          <a:p>
            <a:r>
              <a:rPr lang="en-US" smtClean="0"/>
              <a:t>
              </a:t>
            </a:r>
            <a:endParaRPr lang="en-US" dirty="0"/>
          </a:p>
        </p:txBody>
      </p:sp>
      <p:sp>
        <p:nvSpPr>
          <p:cNvPr id="15" name="Rectangle 14"/>
          <p:cNvSpPr/>
          <p:nvPr/>
        </p:nvSpPr>
        <p:spPr>
          <a:xfrm>
            <a:off x="1044372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8488751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51368" y="2603500"/>
            <a:ext cx="4828744" cy="3416301"/>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08711" y="2603500"/>
            <a:ext cx="4825159" cy="3377705"/>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BDB8791-F1B0-41E7-B7FD-A781E65C4266}" type="datetimeFigureOut">
              <a:rPr lang="en-US" smtClean="0"/>
              <a:t>10/26/2015</a:t>
            </a:fld>
            <a:endParaRPr lang="en-US" dirty="0"/>
          </a:p>
        </p:txBody>
      </p:sp>
      <p:sp>
        <p:nvSpPr>
          <p:cNvPr id="6" name="Footer Placeholder 5"/>
          <p:cNvSpPr>
            <a:spLocks noGrp="1"/>
          </p:cNvSpPr>
          <p:nvPr>
            <p:ph type="ftr" sz="quarter" idx="11"/>
          </p:nvPr>
        </p:nvSpPr>
        <p:spPr/>
        <p:txBody>
          <a:bodyPr/>
          <a:lstStyle/>
          <a:p>
            <a:r>
              <a:rPr lang="en-US" smtClean="0"/>
              <a:t>
              </a:t>
            </a:r>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3090411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36063"/>
            <a:ext cx="482515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54954" y="3212326"/>
            <a:ext cx="4825158" cy="2807476"/>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08711" y="2603499"/>
            <a:ext cx="4825160" cy="608825"/>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08712" y="3212327"/>
            <a:ext cx="4825159" cy="2807474"/>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FDD63B2-E120-4ED8-B27B-C685F510A5FE}" type="datetimeFigureOut">
              <a:rPr lang="en-US" smtClean="0"/>
              <a:t>10/26/2015</a:t>
            </a:fld>
            <a:endParaRPr lang="en-US" dirty="0"/>
          </a:p>
        </p:txBody>
      </p:sp>
      <p:sp>
        <p:nvSpPr>
          <p:cNvPr id="8" name="Footer Placeholder 7"/>
          <p:cNvSpPr>
            <a:spLocks noGrp="1"/>
          </p:cNvSpPr>
          <p:nvPr>
            <p:ph type="ftr" sz="quarter" idx="11"/>
          </p:nvPr>
        </p:nvSpPr>
        <p:spPr/>
        <p:txBody>
          <a:bodyPr/>
          <a:lstStyle/>
          <a:p>
            <a:r>
              <a:rPr lang="en-US" smtClean="0"/>
              <a:t>
              </a:t>
            </a:r>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2849454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7AA18ACC-A947-437B-A130-35BD54FDF1E9}" type="datetimeFigureOut">
              <a:rPr lang="en-US" smtClean="0"/>
              <a:t>10/26/2015</a:t>
            </a:fld>
            <a:endParaRPr lang="en-US" dirty="0"/>
          </a:p>
        </p:txBody>
      </p:sp>
      <p:sp>
        <p:nvSpPr>
          <p:cNvPr id="4" name="Footer Placeholder 3"/>
          <p:cNvSpPr>
            <a:spLocks noGrp="1"/>
          </p:cNvSpPr>
          <p:nvPr>
            <p:ph type="ftr" sz="quarter" idx="11"/>
          </p:nvPr>
        </p:nvSpPr>
        <p:spPr/>
        <p:txBody>
          <a:bodyPr/>
          <a:lstStyle/>
          <a:p>
            <a:r>
              <a:rPr lang="en-US" smtClean="0"/>
              <a:t>
              </a:t>
            </a:r>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8008475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8D7E02-BCB8-4D50-A234-369438C08659}" type="datetimeFigureOut">
              <a:rPr lang="en-US" smtClean="0"/>
              <a:t>10/26/2015</a:t>
            </a:fld>
            <a:endParaRPr lang="en-US" dirty="0"/>
          </a:p>
        </p:txBody>
      </p:sp>
      <p:sp>
        <p:nvSpPr>
          <p:cNvPr id="3" name="Footer Placeholder 2"/>
          <p:cNvSpPr>
            <a:spLocks noGrp="1"/>
          </p:cNvSpPr>
          <p:nvPr>
            <p:ph type="ftr" sz="quarter" idx="11"/>
          </p:nvPr>
        </p:nvSpPr>
        <p:spPr/>
        <p:txBody>
          <a:bodyPr/>
          <a:lstStyle/>
          <a:p>
            <a:r>
              <a:rPr lang="en-US" smtClean="0"/>
              <a:t>
              </a:t>
            </a:r>
            <a:endParaRPr lang="en-US" dirty="0"/>
          </a:p>
        </p:txBody>
      </p:sp>
      <p:sp>
        <p:nvSpPr>
          <p:cNvPr id="6" name="Rectangle 5"/>
          <p:cNvSpPr/>
          <p:nvPr/>
        </p:nvSpPr>
        <p:spPr>
          <a:xfrm>
            <a:off x="1044372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1080485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11" name="Group 10"/>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42000"/>
                    <a:hueMod val="42000"/>
                    <a:satMod val="124000"/>
                    <a:lumMod val="62000"/>
                  </a:schemeClr>
                  <a:schemeClr val="dk2">
                    <a:tint val="96000"/>
                    <a:satMod val="130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7999412" y="1587"/>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5239"/>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0"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Rectangle 7"/>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1295400"/>
            <a:ext cx="2793158" cy="16002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5781146" y="1447800"/>
            <a:ext cx="5190065" cy="4572000"/>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bwMode="gray">
          <a:xfrm>
            <a:off x="1154955" y="3129280"/>
            <a:ext cx="2793158" cy="2895599"/>
          </a:xfrm>
        </p:spPr>
        <p:txBody>
          <a:bodyPr/>
          <a:lstStyle>
            <a:lvl1pPr marL="0" indent="0">
              <a:buNone/>
              <a:defRPr sz="14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6E86A4C-8E40-4F87-A4F0-01A0687C5742}" type="datetimeFigureOut">
              <a:rPr lang="en-US" smtClean="0"/>
              <a:t>10/26/2015</a:t>
            </a:fld>
            <a:endParaRPr lang="en-US" dirty="0"/>
          </a:p>
        </p:txBody>
      </p:sp>
      <p:sp>
        <p:nvSpPr>
          <p:cNvPr id="6" name="Footer Placeholder 5"/>
          <p:cNvSpPr>
            <a:spLocks noGrp="1"/>
          </p:cNvSpPr>
          <p:nvPr>
            <p:ph type="ftr" sz="quarter" idx="11"/>
          </p:nvPr>
        </p:nvSpPr>
        <p:spPr/>
        <p:txBody>
          <a:bodyPr/>
          <a:lstStyle/>
          <a:p>
            <a:r>
              <a:rPr lang="en-US" smtClean="0"/>
              <a:t>
              </a:t>
            </a:r>
            <a:endParaRPr lang="en-US" dirty="0"/>
          </a:p>
        </p:txBody>
      </p:sp>
      <p:sp>
        <p:nvSpPr>
          <p:cNvPr id="15" name="Rectangle 14"/>
          <p:cNvSpPr/>
          <p:nvPr/>
        </p:nvSpPr>
        <p:spPr>
          <a:xfrm>
            <a:off x="1044372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4980229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10" name="Group 9"/>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42000"/>
                    <a:hueMod val="42000"/>
                    <a:satMod val="124000"/>
                    <a:lumMod val="62000"/>
                  </a:schemeClr>
                  <a:schemeClr val="dk2">
                    <a:tint val="96000"/>
                    <a:satMod val="130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7999412" y="1587"/>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5239"/>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8" name="Rectangle 7"/>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3907" y="1693332"/>
            <a:ext cx="3860259" cy="1735668"/>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547872" y="1143000"/>
            <a:ext cx="3227192"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bwMode="gray">
          <a:xfrm>
            <a:off x="1154955" y="3657600"/>
            <a:ext cx="3859212" cy="1371600"/>
          </a:xfrm>
        </p:spPr>
        <p:txBody>
          <a:bodyPr>
            <a:normAutofit/>
          </a:bodyPr>
          <a:lstStyle>
            <a:lvl1pPr marL="0" indent="0">
              <a:buNone/>
              <a:defRPr sz="14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5E72C73-2D91-4E12-BA25-F0AA0C03599B}" type="datetimeFigureOut">
              <a:rPr lang="en-US" smtClean="0"/>
              <a:t>10/26/2015</a:t>
            </a:fld>
            <a:endParaRPr lang="en-US" dirty="0"/>
          </a:p>
        </p:txBody>
      </p:sp>
      <p:sp>
        <p:nvSpPr>
          <p:cNvPr id="6" name="Footer Placeholder 5"/>
          <p:cNvSpPr>
            <a:spLocks noGrp="1"/>
          </p:cNvSpPr>
          <p:nvPr>
            <p:ph type="ftr" sz="quarter" idx="11"/>
          </p:nvPr>
        </p:nvSpPr>
        <p:spPr/>
        <p:txBody>
          <a:bodyPr/>
          <a:lstStyle/>
          <a:p>
            <a:r>
              <a:rPr lang="en-US" smtClean="0"/>
              <a:t>
              </a:t>
            </a:r>
            <a:endParaRPr lang="en-US" dirty="0"/>
          </a:p>
        </p:txBody>
      </p:sp>
      <p:sp>
        <p:nvSpPr>
          <p:cNvPr id="15" name="Rectangle 14"/>
          <p:cNvSpPr/>
          <p:nvPr/>
        </p:nvSpPr>
        <p:spPr>
          <a:xfrm>
            <a:off x="1044372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9030878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5" name="Rectangle 14"/>
            <p:cNvSpPr/>
            <p:nvPr/>
          </p:nvSpPr>
          <p:spPr>
            <a:xfrm>
              <a:off x="0" y="0"/>
              <a:ext cx="12192000" cy="6858000"/>
            </a:xfrm>
            <a:prstGeom prst="rect">
              <a:avLst/>
            </a:prstGeom>
            <a:blipFill>
              <a:blip r:embed="rId19">
                <a:duotone>
                  <a:schemeClr val="dk2">
                    <a:shade val="42000"/>
                    <a:hueMod val="42000"/>
                    <a:satMod val="124000"/>
                    <a:lumMod val="62000"/>
                  </a:schemeClr>
                  <a:schemeClr val="dk2">
                    <a:tint val="96000"/>
                    <a:satMod val="130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41" name="Oval 40"/>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39" name="Oval 3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1587"/>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38" name="Oval 3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49" name="Oval 48"/>
            <p:cNvSpPr/>
            <p:nvPr/>
          </p:nvSpPr>
          <p:spPr>
            <a:xfrm>
              <a:off x="0"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5239"/>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6"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9"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47920"/>
            <a:ext cx="8761413" cy="72848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3"/>
          </p:nvPr>
        </p:nvSpPr>
        <p:spPr>
          <a:xfrm>
            <a:off x="561110" y="6391839"/>
            <a:ext cx="3859795" cy="304801"/>
          </a:xfrm>
          <a:prstGeom prst="rect">
            <a:avLst/>
          </a:prstGeom>
        </p:spPr>
        <p:txBody>
          <a:bodyPr vert="horz" lIns="91440" tIns="45720" rIns="91440" bIns="45720" rtlCol="0" anchor="ctr"/>
          <a:lstStyle>
            <a:lvl1pPr algn="l">
              <a:defRPr sz="1000" b="1" i="0">
                <a:solidFill>
                  <a:schemeClr val="accent1"/>
                </a:solidFill>
              </a:defRPr>
            </a:lvl1pPr>
          </a:lstStyle>
          <a:p>
            <a:r>
              <a:rPr lang="en-US" smtClean="0"/>
              <a:t>
              </a:t>
            </a:r>
            <a:endParaRPr lang="en-US" dirty="0"/>
          </a:p>
        </p:txBody>
      </p:sp>
      <p:sp>
        <p:nvSpPr>
          <p:cNvPr id="4" name="Date Placeholder 3"/>
          <p:cNvSpPr>
            <a:spLocks noGrp="1"/>
          </p:cNvSpPr>
          <p:nvPr>
            <p:ph type="dt" sz="half" idx="2"/>
          </p:nvPr>
        </p:nvSpPr>
        <p:spPr>
          <a:xfrm>
            <a:off x="10650938" y="6394407"/>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2BE451C3-0FF4-47C4-B829-773ADF60F88C}" type="datetimeFigureOut">
              <a:rPr lang="en-US" smtClean="0"/>
              <a:t>10/26/2015</a:t>
            </a:fld>
            <a:endParaRPr lang="en-US" dirty="0"/>
          </a:p>
        </p:txBody>
      </p:sp>
      <p:sp>
        <p:nvSpPr>
          <p:cNvPr id="20" name="Rectangle 19"/>
          <p:cNvSpPr/>
          <p:nvPr/>
        </p:nvSpPr>
        <p:spPr>
          <a:xfrm>
            <a:off x="1044372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749225525"/>
      </p:ext>
    </p:extLst>
  </p:cSld>
  <p:clrMap bg1="dk1" tx1="lt1" bg2="dk2" tx2="lt2" accent1="accent1" accent2="accent2" accent3="accent3" accent4="accent4" accent5="accent5" accent6="accent6" hlink="hlink" folHlink="folHlink"/>
  <p:sldLayoutIdLst>
    <p:sldLayoutId id="2147483795" r:id="rId1"/>
    <p:sldLayoutId id="2147483796" r:id="rId2"/>
    <p:sldLayoutId id="2147483797" r:id="rId3"/>
    <p:sldLayoutId id="2147483798" r:id="rId4"/>
    <p:sldLayoutId id="2147483799" r:id="rId5"/>
    <p:sldLayoutId id="2147483800" r:id="rId6"/>
    <p:sldLayoutId id="2147483801" r:id="rId7"/>
    <p:sldLayoutId id="2147483802" r:id="rId8"/>
    <p:sldLayoutId id="2147483803" r:id="rId9"/>
    <p:sldLayoutId id="2147483804" r:id="rId10"/>
    <p:sldLayoutId id="2147483805" r:id="rId11"/>
    <p:sldLayoutId id="2147483806" r:id="rId12"/>
    <p:sldLayoutId id="2147483807" r:id="rId13"/>
    <p:sldLayoutId id="2147483808" r:id="rId14"/>
    <p:sldLayoutId id="2147483809" r:id="rId15"/>
    <p:sldLayoutId id="2147483810" r:id="rId16"/>
    <p:sldLayoutId id="2147483811" r:id="rId17"/>
  </p:sldLayoutIdLst>
  <p:hf sldNum="0" hdr="0" ftr="0" dt="0"/>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2099733"/>
            <a:ext cx="9923862" cy="2677648"/>
          </a:xfrm>
        </p:spPr>
        <p:txBody>
          <a:bodyPr/>
          <a:lstStyle/>
          <a:p>
            <a:r>
              <a:rPr lang="en-US" dirty="0" smtClean="0"/>
              <a:t>History 122</a:t>
            </a:r>
            <a:br>
              <a:rPr lang="en-US" dirty="0" smtClean="0"/>
            </a:br>
            <a:r>
              <a:rPr lang="en-US" dirty="0" smtClean="0"/>
              <a:t>Midterm II Essay Suggestions</a:t>
            </a:r>
            <a:br>
              <a:rPr lang="en-US" dirty="0" smtClean="0"/>
            </a:br>
            <a:endParaRPr lang="en-US" dirty="0"/>
          </a:p>
        </p:txBody>
      </p:sp>
      <p:sp>
        <p:nvSpPr>
          <p:cNvPr id="3" name="Subtitle 2"/>
          <p:cNvSpPr>
            <a:spLocks noGrp="1"/>
          </p:cNvSpPr>
          <p:nvPr>
            <p:ph type="subTitle" idx="1"/>
          </p:nvPr>
        </p:nvSpPr>
        <p:spPr>
          <a:xfrm>
            <a:off x="1154955" y="4777380"/>
            <a:ext cx="9725080" cy="861420"/>
          </a:xfrm>
        </p:spPr>
        <p:txBody>
          <a:bodyPr/>
          <a:lstStyle/>
          <a:p>
            <a:r>
              <a:rPr lang="en-US" dirty="0" smtClean="0"/>
              <a:t>Possible ways of approaching the essay questions and the related ID’s</a:t>
            </a:r>
            <a:endParaRPr lang="en-US" dirty="0" smtClean="0"/>
          </a:p>
          <a:p>
            <a:endParaRPr lang="en-US" dirty="0"/>
          </a:p>
        </p:txBody>
      </p:sp>
    </p:spTree>
    <p:extLst>
      <p:ext uri="{BB962C8B-B14F-4D97-AF65-F5344CB8AC3E}">
        <p14:creationId xmlns:p14="http://schemas.microsoft.com/office/powerpoint/2010/main" val="239583184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endParaRPr lang="en-US" dirty="0"/>
          </a:p>
        </p:txBody>
      </p:sp>
      <p:sp>
        <p:nvSpPr>
          <p:cNvPr id="5" name="Rectangle 4"/>
          <p:cNvSpPr/>
          <p:nvPr/>
        </p:nvSpPr>
        <p:spPr>
          <a:xfrm>
            <a:off x="724619" y="691383"/>
            <a:ext cx="9464854" cy="2308324"/>
          </a:xfrm>
          <a:prstGeom prst="rect">
            <a:avLst/>
          </a:prstGeom>
        </p:spPr>
        <p:txBody>
          <a:bodyPr wrap="square">
            <a:spAutoFit/>
          </a:bodyPr>
          <a:lstStyle/>
          <a:p>
            <a:r>
              <a:rPr lang="en-US" sz="2400" dirty="0" smtClean="0">
                <a:solidFill>
                  <a:schemeClr val="accent4">
                    <a:lumMod val="20000"/>
                    <a:lumOff val="80000"/>
                  </a:schemeClr>
                </a:solidFill>
              </a:rPr>
              <a:t>18</a:t>
            </a:r>
            <a:r>
              <a:rPr lang="en-US" sz="2400" baseline="30000" dirty="0" smtClean="0">
                <a:solidFill>
                  <a:schemeClr val="accent4">
                    <a:lumMod val="20000"/>
                    <a:lumOff val="80000"/>
                  </a:schemeClr>
                </a:solidFill>
              </a:rPr>
              <a:t>th</a:t>
            </a:r>
            <a:r>
              <a:rPr lang="en-US" sz="2400" dirty="0" smtClean="0">
                <a:solidFill>
                  <a:schemeClr val="accent4">
                    <a:lumMod val="20000"/>
                    <a:lumOff val="80000"/>
                  </a:schemeClr>
                </a:solidFill>
              </a:rPr>
              <a:t> Century Rulers</a:t>
            </a:r>
            <a:endParaRPr lang="en-US" sz="2400" dirty="0" smtClean="0">
              <a:solidFill>
                <a:schemeClr val="accent4">
                  <a:lumMod val="20000"/>
                  <a:lumOff val="80000"/>
                </a:schemeClr>
              </a:solidFill>
            </a:endParaRPr>
          </a:p>
          <a:p>
            <a:endParaRPr lang="en-US" sz="2400" dirty="0" smtClean="0">
              <a:solidFill>
                <a:schemeClr val="accent4">
                  <a:lumMod val="20000"/>
                  <a:lumOff val="80000"/>
                </a:schemeClr>
              </a:solidFill>
            </a:endParaRPr>
          </a:p>
          <a:p>
            <a:endParaRPr lang="en-US" sz="2400" dirty="0" smtClean="0">
              <a:solidFill>
                <a:schemeClr val="accent4">
                  <a:lumMod val="20000"/>
                  <a:lumOff val="80000"/>
                </a:schemeClr>
              </a:solidFill>
            </a:endParaRPr>
          </a:p>
          <a:p>
            <a:endParaRPr lang="en-US" sz="2400" dirty="0" smtClean="0">
              <a:solidFill>
                <a:schemeClr val="accent4">
                  <a:lumMod val="20000"/>
                  <a:lumOff val="80000"/>
                </a:schemeClr>
              </a:solidFill>
            </a:endParaRPr>
          </a:p>
          <a:p>
            <a:endParaRPr lang="en-US" sz="2400" dirty="0" smtClean="0">
              <a:solidFill>
                <a:schemeClr val="accent4">
                  <a:lumMod val="20000"/>
                  <a:lumOff val="80000"/>
                </a:schemeClr>
              </a:solidFill>
            </a:endParaRPr>
          </a:p>
          <a:p>
            <a:endParaRPr lang="en-US" sz="2400" dirty="0">
              <a:solidFill>
                <a:schemeClr val="accent4">
                  <a:lumMod val="20000"/>
                  <a:lumOff val="80000"/>
                </a:schemeClr>
              </a:solidFill>
            </a:endParaRP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565113" y="2803858"/>
            <a:ext cx="1847850" cy="2476500"/>
          </a:xfrm>
          <a:prstGeom prst="rect">
            <a:avLst/>
          </a:prstGeom>
        </p:spPr>
      </p:pic>
      <p:sp>
        <p:nvSpPr>
          <p:cNvPr id="6" name="TextBox 5"/>
          <p:cNvSpPr txBox="1"/>
          <p:nvPr/>
        </p:nvSpPr>
        <p:spPr>
          <a:xfrm>
            <a:off x="933067" y="1510943"/>
            <a:ext cx="11258933" cy="6463308"/>
          </a:xfrm>
          <a:prstGeom prst="rect">
            <a:avLst/>
          </a:prstGeom>
          <a:noFill/>
        </p:spPr>
        <p:txBody>
          <a:bodyPr wrap="square" rtlCol="0">
            <a:spAutoFit/>
          </a:bodyPr>
          <a:lstStyle/>
          <a:p>
            <a:r>
              <a:rPr lang="en-US" dirty="0" smtClean="0"/>
              <a:t>For this essay, I’d expect to see comment on each of the following rulers:</a:t>
            </a:r>
          </a:p>
          <a:p>
            <a:endParaRPr lang="en-US" dirty="0" smtClean="0"/>
          </a:p>
          <a:p>
            <a:r>
              <a:rPr lang="en-US" dirty="0" smtClean="0"/>
              <a:t>France:</a:t>
            </a:r>
          </a:p>
          <a:p>
            <a:pPr marL="285750" indent="-285750">
              <a:buFont typeface="Arial" panose="020B0604020202020204" pitchFamily="34" charset="0"/>
              <a:buChar char="•"/>
            </a:pPr>
            <a:r>
              <a:rPr lang="en-US" dirty="0" smtClean="0"/>
              <a:t>Louis XIV (14</a:t>
            </a:r>
            <a:r>
              <a:rPr lang="en-US" baseline="30000" dirty="0" smtClean="0"/>
              <a:t>th</a:t>
            </a:r>
            <a:r>
              <a:rPr lang="en-US" dirty="0" smtClean="0"/>
              <a:t>)</a:t>
            </a:r>
          </a:p>
          <a:p>
            <a:pPr marL="285750" indent="-285750">
              <a:buFont typeface="Arial" panose="020B0604020202020204" pitchFamily="34" charset="0"/>
              <a:buChar char="•"/>
            </a:pPr>
            <a:r>
              <a:rPr lang="en-US" dirty="0" smtClean="0"/>
              <a:t>Louis XV (15</a:t>
            </a:r>
            <a:r>
              <a:rPr lang="en-US" baseline="30000" dirty="0" smtClean="0"/>
              <a:t>th</a:t>
            </a:r>
            <a:r>
              <a:rPr lang="en-US" dirty="0" smtClean="0"/>
              <a:t>)</a:t>
            </a:r>
          </a:p>
          <a:p>
            <a:endParaRPr lang="en-US" dirty="0" smtClean="0"/>
          </a:p>
          <a:p>
            <a:r>
              <a:rPr lang="en-US" dirty="0" smtClean="0"/>
              <a:t>Prussia</a:t>
            </a:r>
          </a:p>
          <a:p>
            <a:pPr marL="285750" indent="-285750">
              <a:buFont typeface="Arial" panose="020B0604020202020204" pitchFamily="34" charset="0"/>
              <a:buChar char="•"/>
            </a:pPr>
            <a:r>
              <a:rPr lang="en-US" dirty="0" smtClean="0"/>
              <a:t>Frederick-William</a:t>
            </a:r>
          </a:p>
          <a:p>
            <a:pPr marL="285750" indent="-285750">
              <a:buFont typeface="Arial" panose="020B0604020202020204" pitchFamily="34" charset="0"/>
              <a:buChar char="•"/>
            </a:pPr>
            <a:r>
              <a:rPr lang="en-US" dirty="0" smtClean="0"/>
              <a:t>Frederick the Great</a:t>
            </a:r>
          </a:p>
          <a:p>
            <a:pPr marL="285750" indent="-285750">
              <a:buFont typeface="Arial" panose="020B0604020202020204" pitchFamily="34" charset="0"/>
              <a:buChar char="•"/>
            </a:pPr>
            <a:endParaRPr lang="en-US" dirty="0"/>
          </a:p>
          <a:p>
            <a:r>
              <a:rPr lang="en-US" dirty="0" smtClean="0"/>
              <a:t>Austria</a:t>
            </a:r>
          </a:p>
          <a:p>
            <a:pPr marL="285750" indent="-285750">
              <a:buFont typeface="Arial" panose="020B0604020202020204" pitchFamily="34" charset="0"/>
              <a:buChar char="•"/>
            </a:pPr>
            <a:r>
              <a:rPr lang="en-US" dirty="0" smtClean="0"/>
              <a:t>Maria Theresa</a:t>
            </a:r>
          </a:p>
          <a:p>
            <a:pPr marL="285750" indent="-285750">
              <a:buFont typeface="Arial" panose="020B0604020202020204" pitchFamily="34" charset="0"/>
              <a:buChar char="•"/>
            </a:pPr>
            <a:r>
              <a:rPr lang="en-US" dirty="0" smtClean="0"/>
              <a:t>Joseph II</a:t>
            </a:r>
          </a:p>
          <a:p>
            <a:pPr marL="285750" indent="-285750">
              <a:buFont typeface="Arial" panose="020B0604020202020204" pitchFamily="34" charset="0"/>
              <a:buChar char="•"/>
            </a:pPr>
            <a:endParaRPr lang="en-US" dirty="0"/>
          </a:p>
          <a:p>
            <a:r>
              <a:rPr lang="en-US" dirty="0" smtClean="0"/>
              <a:t>Russia</a:t>
            </a:r>
          </a:p>
          <a:p>
            <a:pPr marL="285750" indent="-285750">
              <a:buFont typeface="Arial" panose="020B0604020202020204" pitchFamily="34" charset="0"/>
              <a:buChar char="•"/>
            </a:pPr>
            <a:r>
              <a:rPr lang="en-US" dirty="0" smtClean="0"/>
              <a:t>Peter the Great</a:t>
            </a:r>
          </a:p>
          <a:p>
            <a:pPr marL="285750" indent="-285750">
              <a:buFont typeface="Arial" panose="020B0604020202020204" pitchFamily="34" charset="0"/>
              <a:buChar char="•"/>
            </a:pPr>
            <a:r>
              <a:rPr lang="en-US" dirty="0" smtClean="0"/>
              <a:t>Catherine the Great</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smtClean="0"/>
          </a:p>
          <a:p>
            <a:pPr marL="285750" indent="-285750">
              <a:buFont typeface="Arial" panose="020B0604020202020204" pitchFamily="34" charset="0"/>
              <a:buChar char="•"/>
            </a:pPr>
            <a:r>
              <a:rPr lang="en-US" dirty="0" smtClean="0"/>
              <a:t>Prussia</a:t>
            </a:r>
          </a:p>
          <a:p>
            <a:pPr marL="285750" indent="-285750">
              <a:buFont typeface="Arial" panose="020B0604020202020204" pitchFamily="34" charset="0"/>
              <a:buChar char="•"/>
            </a:pPr>
            <a:r>
              <a:rPr lang="en-US" dirty="0" smtClean="0"/>
              <a:t>Austria</a:t>
            </a:r>
          </a:p>
          <a:p>
            <a:pPr marL="285750" indent="-285750">
              <a:buFont typeface="Arial" panose="020B0604020202020204" pitchFamily="34" charset="0"/>
              <a:buChar char="•"/>
            </a:pPr>
            <a:r>
              <a:rPr lang="en-US" dirty="0" smtClean="0"/>
              <a:t>Russia</a:t>
            </a:r>
            <a:endParaRPr lang="en-US" dirty="0"/>
          </a:p>
        </p:txBody>
      </p:sp>
    </p:spTree>
    <p:extLst>
      <p:ext uri="{BB962C8B-B14F-4D97-AF65-F5344CB8AC3E}">
        <p14:creationId xmlns:p14="http://schemas.microsoft.com/office/powerpoint/2010/main" val="167496443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endParaRPr lang="en-US" dirty="0"/>
          </a:p>
        </p:txBody>
      </p:sp>
      <p:sp>
        <p:nvSpPr>
          <p:cNvPr id="5" name="Rectangle 4"/>
          <p:cNvSpPr/>
          <p:nvPr/>
        </p:nvSpPr>
        <p:spPr>
          <a:xfrm>
            <a:off x="724619" y="691383"/>
            <a:ext cx="9464854" cy="2308324"/>
          </a:xfrm>
          <a:prstGeom prst="rect">
            <a:avLst/>
          </a:prstGeom>
        </p:spPr>
        <p:txBody>
          <a:bodyPr wrap="square">
            <a:spAutoFit/>
          </a:bodyPr>
          <a:lstStyle/>
          <a:p>
            <a:r>
              <a:rPr lang="en-US" sz="2400" dirty="0" smtClean="0">
                <a:solidFill>
                  <a:schemeClr val="accent4">
                    <a:lumMod val="20000"/>
                    <a:lumOff val="80000"/>
                  </a:schemeClr>
                </a:solidFill>
              </a:rPr>
              <a:t>18</a:t>
            </a:r>
            <a:r>
              <a:rPr lang="en-US" sz="2400" baseline="30000" dirty="0" smtClean="0">
                <a:solidFill>
                  <a:schemeClr val="accent4">
                    <a:lumMod val="20000"/>
                    <a:lumOff val="80000"/>
                  </a:schemeClr>
                </a:solidFill>
              </a:rPr>
              <a:t>th</a:t>
            </a:r>
            <a:r>
              <a:rPr lang="en-US" sz="2400" dirty="0" smtClean="0">
                <a:solidFill>
                  <a:schemeClr val="accent4">
                    <a:lumMod val="20000"/>
                    <a:lumOff val="80000"/>
                  </a:schemeClr>
                </a:solidFill>
              </a:rPr>
              <a:t> Century Rulers</a:t>
            </a:r>
            <a:endParaRPr lang="en-US" sz="2400" dirty="0" smtClean="0">
              <a:solidFill>
                <a:schemeClr val="accent4">
                  <a:lumMod val="20000"/>
                  <a:lumOff val="80000"/>
                </a:schemeClr>
              </a:solidFill>
            </a:endParaRPr>
          </a:p>
          <a:p>
            <a:endParaRPr lang="en-US" sz="2400" dirty="0" smtClean="0">
              <a:solidFill>
                <a:schemeClr val="accent4">
                  <a:lumMod val="20000"/>
                  <a:lumOff val="80000"/>
                </a:schemeClr>
              </a:solidFill>
            </a:endParaRPr>
          </a:p>
          <a:p>
            <a:endParaRPr lang="en-US" sz="2400" dirty="0" smtClean="0">
              <a:solidFill>
                <a:schemeClr val="accent4">
                  <a:lumMod val="20000"/>
                  <a:lumOff val="80000"/>
                </a:schemeClr>
              </a:solidFill>
            </a:endParaRPr>
          </a:p>
          <a:p>
            <a:endParaRPr lang="en-US" sz="2400" dirty="0" smtClean="0">
              <a:solidFill>
                <a:schemeClr val="accent4">
                  <a:lumMod val="20000"/>
                  <a:lumOff val="80000"/>
                </a:schemeClr>
              </a:solidFill>
            </a:endParaRPr>
          </a:p>
          <a:p>
            <a:endParaRPr lang="en-US" sz="2400" dirty="0" smtClean="0">
              <a:solidFill>
                <a:schemeClr val="accent4">
                  <a:lumMod val="20000"/>
                  <a:lumOff val="80000"/>
                </a:schemeClr>
              </a:solidFill>
            </a:endParaRPr>
          </a:p>
          <a:p>
            <a:endParaRPr lang="en-US" sz="2400" dirty="0">
              <a:solidFill>
                <a:schemeClr val="accent4">
                  <a:lumMod val="20000"/>
                  <a:lumOff val="80000"/>
                </a:schemeClr>
              </a:solidFill>
            </a:endParaRP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606307" y="2252492"/>
            <a:ext cx="3002597" cy="4024100"/>
          </a:xfrm>
          <a:prstGeom prst="rect">
            <a:avLst/>
          </a:prstGeom>
        </p:spPr>
      </p:pic>
      <p:sp>
        <p:nvSpPr>
          <p:cNvPr id="6" name="TextBox 5"/>
          <p:cNvSpPr txBox="1"/>
          <p:nvPr/>
        </p:nvSpPr>
        <p:spPr>
          <a:xfrm>
            <a:off x="349971" y="2065194"/>
            <a:ext cx="11258933" cy="1477328"/>
          </a:xfrm>
          <a:prstGeom prst="rect">
            <a:avLst/>
          </a:prstGeom>
          <a:noFill/>
        </p:spPr>
        <p:txBody>
          <a:bodyPr wrap="square" rtlCol="0">
            <a:spAutoFit/>
          </a:bodyPr>
          <a:lstStyle/>
          <a:p>
            <a:pPr marL="285750" indent="-285750">
              <a:buFont typeface="Arial" panose="020B0604020202020204" pitchFamily="34" charset="0"/>
              <a:buChar char="•"/>
            </a:pPr>
            <a:endParaRPr lang="en-US" dirty="0" smtClean="0"/>
          </a:p>
          <a:p>
            <a:r>
              <a:rPr lang="en-US" dirty="0" smtClean="0"/>
              <a:t>Be sure to evaluate each ruler.  Were they enlightened?  Not </a:t>
            </a:r>
          </a:p>
          <a:p>
            <a:r>
              <a:rPr lang="en-US" dirty="0" smtClean="0"/>
              <a:t>so enlightened?  Did they show a mixture of enlightenment and folly? </a:t>
            </a:r>
            <a:endParaRPr lang="en-US" dirty="0"/>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smtClean="0"/>
          </a:p>
        </p:txBody>
      </p:sp>
    </p:spTree>
    <p:extLst>
      <p:ext uri="{BB962C8B-B14F-4D97-AF65-F5344CB8AC3E}">
        <p14:creationId xmlns:p14="http://schemas.microsoft.com/office/powerpoint/2010/main" val="419874856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724619" y="691383"/>
            <a:ext cx="9464854" cy="2677656"/>
          </a:xfrm>
          <a:prstGeom prst="rect">
            <a:avLst/>
          </a:prstGeom>
        </p:spPr>
        <p:txBody>
          <a:bodyPr wrap="square">
            <a:spAutoFit/>
          </a:bodyPr>
          <a:lstStyle/>
          <a:p>
            <a:endParaRPr lang="en-US" sz="2400" dirty="0" smtClean="0">
              <a:solidFill>
                <a:schemeClr val="accent4">
                  <a:lumMod val="20000"/>
                  <a:lumOff val="80000"/>
                </a:schemeClr>
              </a:solidFill>
            </a:endParaRPr>
          </a:p>
          <a:p>
            <a:endParaRPr lang="en-US" sz="2400" dirty="0" smtClean="0">
              <a:solidFill>
                <a:schemeClr val="accent4">
                  <a:lumMod val="20000"/>
                  <a:lumOff val="80000"/>
                </a:schemeClr>
              </a:solidFill>
            </a:endParaRPr>
          </a:p>
          <a:p>
            <a:endParaRPr lang="en-US" sz="2400" dirty="0" smtClean="0">
              <a:solidFill>
                <a:schemeClr val="accent4">
                  <a:lumMod val="20000"/>
                  <a:lumOff val="80000"/>
                </a:schemeClr>
              </a:solidFill>
            </a:endParaRPr>
          </a:p>
          <a:p>
            <a:endParaRPr lang="en-US" sz="2400" dirty="0" smtClean="0">
              <a:solidFill>
                <a:schemeClr val="accent4">
                  <a:lumMod val="20000"/>
                  <a:lumOff val="80000"/>
                </a:schemeClr>
              </a:solidFill>
            </a:endParaRPr>
          </a:p>
          <a:p>
            <a:endParaRPr lang="en-US" sz="2400" dirty="0" smtClean="0">
              <a:solidFill>
                <a:schemeClr val="accent4">
                  <a:lumMod val="20000"/>
                  <a:lumOff val="80000"/>
                </a:schemeClr>
              </a:solidFill>
            </a:endParaRPr>
          </a:p>
          <a:p>
            <a:endParaRPr lang="en-US" sz="2400" dirty="0" smtClean="0">
              <a:solidFill>
                <a:schemeClr val="accent4">
                  <a:lumMod val="20000"/>
                  <a:lumOff val="80000"/>
                </a:schemeClr>
              </a:solidFill>
            </a:endParaRPr>
          </a:p>
          <a:p>
            <a:endParaRPr lang="en-US" sz="2400" dirty="0">
              <a:solidFill>
                <a:schemeClr val="accent4">
                  <a:lumMod val="20000"/>
                  <a:lumOff val="80000"/>
                </a:schemeClr>
              </a:solidFill>
            </a:endParaRPr>
          </a:p>
        </p:txBody>
      </p:sp>
      <p:sp>
        <p:nvSpPr>
          <p:cNvPr id="6" name="TextBox 5"/>
          <p:cNvSpPr txBox="1"/>
          <p:nvPr/>
        </p:nvSpPr>
        <p:spPr>
          <a:xfrm>
            <a:off x="159027" y="1484438"/>
            <a:ext cx="11913704" cy="5632311"/>
          </a:xfrm>
          <a:prstGeom prst="rect">
            <a:avLst/>
          </a:prstGeom>
          <a:noFill/>
        </p:spPr>
        <p:txBody>
          <a:bodyPr wrap="square" rtlCol="0">
            <a:spAutoFit/>
          </a:bodyPr>
          <a:lstStyle/>
          <a:p>
            <a:endParaRPr lang="en-US" dirty="0" smtClean="0"/>
          </a:p>
          <a:p>
            <a:endParaRPr lang="en-US" dirty="0"/>
          </a:p>
          <a:p>
            <a:endParaRPr lang="en-US" dirty="0" smtClean="0"/>
          </a:p>
          <a:p>
            <a:r>
              <a:rPr lang="en-US" dirty="0" smtClean="0"/>
              <a:t>For this essay, I’d expect to see comment on each of </a:t>
            </a:r>
          </a:p>
          <a:p>
            <a:r>
              <a:rPr lang="en-US" dirty="0" smtClean="0"/>
              <a:t>the following:</a:t>
            </a:r>
          </a:p>
          <a:p>
            <a:endParaRPr lang="en-US" dirty="0"/>
          </a:p>
          <a:p>
            <a:pPr marL="285750" indent="-285750">
              <a:buFont typeface="Arial" panose="020B0604020202020204" pitchFamily="34" charset="0"/>
              <a:buChar char="•"/>
            </a:pPr>
            <a:r>
              <a:rPr lang="en-US" dirty="0" smtClean="0"/>
              <a:t>Diderot and his idea that existing knowledge can solve may of our problems</a:t>
            </a:r>
          </a:p>
          <a:p>
            <a:pPr marL="285750" indent="-285750">
              <a:buFont typeface="Arial" panose="020B0604020202020204" pitchFamily="34" charset="0"/>
              <a:buChar char="•"/>
            </a:pPr>
            <a:r>
              <a:rPr lang="en-US" dirty="0" smtClean="0"/>
              <a:t>Condorcet and his idea that education will lead to all sorts of good things</a:t>
            </a:r>
          </a:p>
          <a:p>
            <a:pPr marL="285750" indent="-285750">
              <a:buFont typeface="Arial" panose="020B0604020202020204" pitchFamily="34" charset="0"/>
              <a:buChar char="•"/>
            </a:pPr>
            <a:r>
              <a:rPr lang="en-US" dirty="0" smtClean="0"/>
              <a:t>Rousseau and his idea that reason can help us create a better political and social system.  Be sure to discuss the Social Contract and the idea that a better system is on that will give us civil liberties in place of the natural liberties the formation of society destroys.</a:t>
            </a:r>
          </a:p>
          <a:p>
            <a:pPr marL="285750" indent="-285750">
              <a:buFont typeface="Arial" panose="020B0604020202020204" pitchFamily="34" charset="0"/>
              <a:buChar char="•"/>
            </a:pPr>
            <a:r>
              <a:rPr lang="en-US" dirty="0" smtClean="0"/>
              <a:t>The Deists and their idea that we can sort of “edit” Christianity to come up with a reasonable religions</a:t>
            </a:r>
          </a:p>
          <a:p>
            <a:pPr marL="285750" indent="-285750">
              <a:buFont typeface="Arial" panose="020B0604020202020204" pitchFamily="34" charset="0"/>
              <a:buChar char="•"/>
            </a:pPr>
            <a:r>
              <a:rPr lang="en-US" dirty="0" smtClean="0"/>
              <a:t>The Optimists and their idea that reason can solve difficult theological problems like the problem of evil</a:t>
            </a:r>
          </a:p>
          <a:p>
            <a:pPr marL="285750" indent="-285750">
              <a:buFont typeface="Arial" panose="020B0604020202020204" pitchFamily="34" charset="0"/>
              <a:buChar char="•"/>
            </a:pPr>
            <a:r>
              <a:rPr lang="en-US" dirty="0" smtClean="0"/>
              <a:t>Voltaire and his ideas of what reason can and cannot do.  Be sure to discuss Candide.</a:t>
            </a:r>
          </a:p>
          <a:p>
            <a:pPr marL="285750" indent="-285750">
              <a:buFont typeface="Arial" panose="020B0604020202020204" pitchFamily="34" charset="0"/>
              <a:buChar char="•"/>
            </a:pPr>
            <a:r>
              <a:rPr lang="en-US" dirty="0" smtClean="0"/>
              <a:t>Kant and his ideas of what reason can and cannot do.  Be sure to discuss the categorical imperative.</a:t>
            </a:r>
          </a:p>
          <a:p>
            <a:pPr marL="285750" indent="-285750">
              <a:buFont typeface="Arial" panose="020B0604020202020204" pitchFamily="34" charset="0"/>
              <a:buChar char="•"/>
            </a:pPr>
            <a:endParaRPr lang="en-US" dirty="0" smtClean="0"/>
          </a:p>
          <a:p>
            <a:endParaRPr lang="en-US" dirty="0" smtClean="0"/>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smtClean="0"/>
          </a:p>
        </p:txBody>
      </p:sp>
      <p:sp>
        <p:nvSpPr>
          <p:cNvPr id="4" name="Title 3"/>
          <p:cNvSpPr>
            <a:spLocks noGrp="1"/>
          </p:cNvSpPr>
          <p:nvPr>
            <p:ph type="title"/>
          </p:nvPr>
        </p:nvSpPr>
        <p:spPr>
          <a:xfrm>
            <a:off x="1154954" y="371061"/>
            <a:ext cx="8761413" cy="1305339"/>
          </a:xfrm>
        </p:spPr>
        <p:txBody>
          <a:bodyPr/>
          <a:lstStyle/>
          <a:p>
            <a:r>
              <a:rPr lang="en-US" dirty="0" smtClean="0"/>
              <a:t/>
            </a:r>
            <a:br>
              <a:rPr lang="en-US" dirty="0" smtClean="0"/>
            </a:br>
            <a:r>
              <a:rPr lang="en-US" dirty="0" smtClean="0"/>
              <a:t>18</a:t>
            </a:r>
            <a:r>
              <a:rPr lang="en-US" baseline="30000" dirty="0" smtClean="0"/>
              <a:t>th</a:t>
            </a:r>
            <a:r>
              <a:rPr lang="en-US" dirty="0" smtClean="0"/>
              <a:t> Century Thinkers</a:t>
            </a:r>
            <a:br>
              <a:rPr lang="en-US" dirty="0" smtClean="0"/>
            </a:br>
            <a:endParaRPr lang="en-US" dirty="0"/>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895370" y="214064"/>
            <a:ext cx="2588205" cy="2924672"/>
          </a:xfrm>
          <a:prstGeom prst="rect">
            <a:avLst/>
          </a:prstGeom>
        </p:spPr>
      </p:pic>
    </p:spTree>
    <p:extLst>
      <p:ext uri="{BB962C8B-B14F-4D97-AF65-F5344CB8AC3E}">
        <p14:creationId xmlns:p14="http://schemas.microsoft.com/office/powerpoint/2010/main" val="304138963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French Revolution</a:t>
            </a:r>
            <a:endParaRPr lang="en-US" dirty="0"/>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972987" y="1312160"/>
            <a:ext cx="3886759" cy="3020567"/>
          </a:xfrm>
          <a:prstGeom prst="rect">
            <a:avLst/>
          </a:prstGeom>
        </p:spPr>
      </p:pic>
      <p:sp>
        <p:nvSpPr>
          <p:cNvPr id="4" name="TextBox 3"/>
          <p:cNvSpPr txBox="1"/>
          <p:nvPr/>
        </p:nvSpPr>
        <p:spPr>
          <a:xfrm>
            <a:off x="223700" y="2557669"/>
            <a:ext cx="8151674" cy="4247317"/>
          </a:xfrm>
          <a:prstGeom prst="rect">
            <a:avLst/>
          </a:prstGeom>
          <a:noFill/>
        </p:spPr>
        <p:txBody>
          <a:bodyPr wrap="square" rtlCol="0">
            <a:spAutoFit/>
          </a:bodyPr>
          <a:lstStyle/>
          <a:p>
            <a:r>
              <a:rPr lang="en-US" dirty="0" smtClean="0"/>
              <a:t>I expect some mention of all four phases of the French Revolution discussed in class:</a:t>
            </a:r>
          </a:p>
          <a:p>
            <a:endParaRPr lang="en-US" dirty="0"/>
          </a:p>
          <a:p>
            <a:pPr marL="285750" indent="-285750">
              <a:buFont typeface="Arial" panose="020B0604020202020204" pitchFamily="34" charset="0"/>
              <a:buChar char="•"/>
            </a:pPr>
            <a:r>
              <a:rPr lang="en-US" dirty="0" smtClean="0"/>
              <a:t>The National Assembly (1789-1792)</a:t>
            </a:r>
          </a:p>
          <a:p>
            <a:pPr marL="285750" indent="-285750">
              <a:buFont typeface="Arial" panose="020B0604020202020204" pitchFamily="34" charset="0"/>
              <a:buChar char="•"/>
            </a:pPr>
            <a:r>
              <a:rPr lang="en-US" dirty="0" smtClean="0"/>
              <a:t>The Convention (1792-1795)</a:t>
            </a:r>
          </a:p>
          <a:p>
            <a:pPr marL="285750" indent="-285750">
              <a:buFont typeface="Arial" panose="020B0604020202020204" pitchFamily="34" charset="0"/>
              <a:buChar char="•"/>
            </a:pPr>
            <a:r>
              <a:rPr lang="en-US" dirty="0" smtClean="0"/>
              <a:t>The Directory (1795-1799)</a:t>
            </a:r>
          </a:p>
          <a:p>
            <a:pPr marL="285750" indent="-285750">
              <a:buFont typeface="Arial" panose="020B0604020202020204" pitchFamily="34" charset="0"/>
              <a:buChar char="•"/>
            </a:pPr>
            <a:r>
              <a:rPr lang="en-US" dirty="0" smtClean="0"/>
              <a:t>Napoleon (1799-1815)</a:t>
            </a:r>
          </a:p>
          <a:p>
            <a:endParaRPr lang="en-US" dirty="0" smtClean="0"/>
          </a:p>
          <a:p>
            <a:r>
              <a:rPr lang="en-US" dirty="0" smtClean="0"/>
              <a:t>In each case, be able to tell me the ways the French tried to improve their political/social system.  Also tell me the actual results, and evaluate the “improvements.”  Wonderful or not?</a:t>
            </a:r>
          </a:p>
          <a:p>
            <a:endParaRPr lang="en-US" dirty="0"/>
          </a:p>
          <a:p>
            <a:r>
              <a:rPr lang="en-US" dirty="0" smtClean="0"/>
              <a:t>Note that I said far more about the first two phases and Napoleon than I did about the Directory.  That section of your essay might be brief, but you should note that one of their reforms worked a bit too well!</a:t>
            </a:r>
            <a:endParaRPr lang="en-US" dirty="0"/>
          </a:p>
        </p:txBody>
      </p:sp>
    </p:spTree>
    <p:extLst>
      <p:ext uri="{BB962C8B-B14F-4D97-AF65-F5344CB8AC3E}">
        <p14:creationId xmlns:p14="http://schemas.microsoft.com/office/powerpoint/2010/main" val="8954096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Age of Progress</a:t>
            </a:r>
            <a:endParaRPr lang="en-US" dirty="0"/>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41328" y="2703442"/>
            <a:ext cx="3790896" cy="3538331"/>
          </a:xfrm>
          <a:prstGeom prst="rect">
            <a:avLst/>
          </a:prstGeom>
        </p:spPr>
      </p:pic>
      <p:sp>
        <p:nvSpPr>
          <p:cNvPr id="4" name="TextBox 3"/>
          <p:cNvSpPr txBox="1"/>
          <p:nvPr/>
        </p:nvSpPr>
        <p:spPr>
          <a:xfrm>
            <a:off x="190023" y="2358887"/>
            <a:ext cx="7951305" cy="4801314"/>
          </a:xfrm>
          <a:prstGeom prst="rect">
            <a:avLst/>
          </a:prstGeom>
          <a:noFill/>
        </p:spPr>
        <p:txBody>
          <a:bodyPr wrap="square" rtlCol="0">
            <a:spAutoFit/>
          </a:bodyPr>
          <a:lstStyle/>
          <a:p>
            <a:r>
              <a:rPr lang="en-US" dirty="0" smtClean="0"/>
              <a:t>On this essay, I’d like to see the following:</a:t>
            </a:r>
          </a:p>
          <a:p>
            <a:endParaRPr lang="en-US" dirty="0"/>
          </a:p>
          <a:p>
            <a:pPr marL="285750" indent="-285750">
              <a:buFont typeface="Arial" panose="020B0604020202020204" pitchFamily="34" charset="0"/>
              <a:buChar char="•"/>
            </a:pPr>
            <a:r>
              <a:rPr lang="en-US" dirty="0" smtClean="0"/>
              <a:t>A discussion of the conservative ideas that prevailed during the first half of the 19</a:t>
            </a:r>
            <a:r>
              <a:rPr lang="en-US" baseline="30000" dirty="0" smtClean="0"/>
              <a:t>th</a:t>
            </a:r>
            <a:r>
              <a:rPr lang="en-US" dirty="0" smtClean="0"/>
              <a:t> century.  Be sure to talk about the Congress of Vienna and the Holy Alliance.</a:t>
            </a:r>
          </a:p>
          <a:p>
            <a:pPr marL="285750" indent="-285750">
              <a:buFont typeface="Arial" panose="020B0604020202020204" pitchFamily="34" charset="0"/>
              <a:buChar char="•"/>
            </a:pPr>
            <a:r>
              <a:rPr lang="en-US" dirty="0" smtClean="0"/>
              <a:t>A discussion of the liberal ideas that encouraged a challenge to the status quo.  Be sure to talk about both nationalism and laissez-faire economics.</a:t>
            </a:r>
          </a:p>
          <a:p>
            <a:pPr marL="285750" indent="-285750">
              <a:buFont typeface="Arial" panose="020B0604020202020204" pitchFamily="34" charset="0"/>
              <a:buChar char="•"/>
            </a:pPr>
            <a:r>
              <a:rPr lang="en-US" dirty="0" smtClean="0"/>
              <a:t>19</a:t>
            </a:r>
            <a:r>
              <a:rPr lang="en-US" baseline="30000" dirty="0" smtClean="0"/>
              <a:t>th</a:t>
            </a:r>
            <a:r>
              <a:rPr lang="en-US" dirty="0" smtClean="0"/>
              <a:t> century France</a:t>
            </a:r>
          </a:p>
          <a:p>
            <a:pPr marL="285750" indent="-285750">
              <a:buFont typeface="Arial" panose="020B0604020202020204" pitchFamily="34" charset="0"/>
              <a:buChar char="•"/>
            </a:pPr>
            <a:r>
              <a:rPr lang="en-US" dirty="0" smtClean="0"/>
              <a:t>19</a:t>
            </a:r>
            <a:r>
              <a:rPr lang="en-US" baseline="30000" dirty="0" smtClean="0"/>
              <a:t>th</a:t>
            </a:r>
            <a:r>
              <a:rPr lang="en-US" dirty="0" smtClean="0"/>
              <a:t> century Italy</a:t>
            </a:r>
          </a:p>
          <a:p>
            <a:pPr marL="285750" indent="-285750">
              <a:buFont typeface="Arial" panose="020B0604020202020204" pitchFamily="34" charset="0"/>
              <a:buChar char="•"/>
            </a:pPr>
            <a:r>
              <a:rPr lang="en-US" dirty="0" smtClean="0"/>
              <a:t>19</a:t>
            </a:r>
            <a:r>
              <a:rPr lang="en-US" baseline="30000" dirty="0" smtClean="0"/>
              <a:t>th</a:t>
            </a:r>
            <a:r>
              <a:rPr lang="en-US" dirty="0" smtClean="0"/>
              <a:t> century Germany</a:t>
            </a:r>
          </a:p>
          <a:p>
            <a:pPr marL="285750" indent="-285750">
              <a:buFont typeface="Arial" panose="020B0604020202020204" pitchFamily="34" charset="0"/>
              <a:buChar char="•"/>
            </a:pPr>
            <a:r>
              <a:rPr lang="en-US" dirty="0" smtClean="0"/>
              <a:t>19</a:t>
            </a:r>
            <a:r>
              <a:rPr lang="en-US" baseline="30000" dirty="0" smtClean="0"/>
              <a:t>th</a:t>
            </a:r>
            <a:r>
              <a:rPr lang="en-US" dirty="0" smtClean="0"/>
              <a:t> century Britain</a:t>
            </a:r>
          </a:p>
          <a:p>
            <a:endParaRPr lang="en-US" dirty="0"/>
          </a:p>
          <a:p>
            <a:r>
              <a:rPr lang="en-US" dirty="0" smtClean="0"/>
              <a:t>Be sure to note whether each country was making progress and, if so whether that progress came from conservative ideas, liberal ideas, both conservative and liberal ideas—or neither!</a:t>
            </a:r>
          </a:p>
          <a:p>
            <a:endParaRPr lang="en-US" dirty="0"/>
          </a:p>
        </p:txBody>
      </p:sp>
    </p:spTree>
    <p:extLst>
      <p:ext uri="{BB962C8B-B14F-4D97-AF65-F5344CB8AC3E}">
        <p14:creationId xmlns:p14="http://schemas.microsoft.com/office/powerpoint/2010/main" val="38484695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68206" y="1000929"/>
            <a:ext cx="8761413" cy="728480"/>
          </a:xfrm>
        </p:spPr>
        <p:txBody>
          <a:bodyPr/>
          <a:lstStyle/>
          <a:p>
            <a:r>
              <a:rPr lang="en-US" dirty="0" smtClean="0"/>
              <a:t>Europe and the World</a:t>
            </a:r>
            <a:br>
              <a:rPr lang="en-US" dirty="0" smtClean="0"/>
            </a:br>
            <a:r>
              <a:rPr lang="en-US" dirty="0" smtClean="0"/>
              <a:t>The White Man’s Burden</a:t>
            </a:r>
            <a:br>
              <a:rPr lang="en-US" dirty="0" smtClean="0"/>
            </a:br>
            <a:endParaRPr lang="en-US" dirty="0"/>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67380" y="1180548"/>
            <a:ext cx="4533900" cy="4470400"/>
          </a:xfrm>
          <a:prstGeom prst="rect">
            <a:avLst/>
          </a:prstGeom>
        </p:spPr>
      </p:pic>
      <p:sp>
        <p:nvSpPr>
          <p:cNvPr id="5" name="TextBox 4"/>
          <p:cNvSpPr txBox="1"/>
          <p:nvPr/>
        </p:nvSpPr>
        <p:spPr>
          <a:xfrm>
            <a:off x="198783" y="2226365"/>
            <a:ext cx="6586330" cy="4801314"/>
          </a:xfrm>
          <a:prstGeom prst="rect">
            <a:avLst/>
          </a:prstGeom>
          <a:noFill/>
        </p:spPr>
        <p:txBody>
          <a:bodyPr wrap="square" rtlCol="0">
            <a:spAutoFit/>
          </a:bodyPr>
          <a:lstStyle/>
          <a:p>
            <a:r>
              <a:rPr lang="en-US" dirty="0" smtClean="0"/>
              <a:t>Lot’s of flexibility here.  You can talk about European influence on the peoples of other continents (the Americas, Africa, Australia, and Asia).  However, you can instead just comment of Africa and Asia.  I’d expect some mention of what Leopold II did in the Congo.  I’d also expect comment on European influence on China and India.</a:t>
            </a:r>
          </a:p>
          <a:p>
            <a:endParaRPr lang="en-US" dirty="0"/>
          </a:p>
          <a:p>
            <a:r>
              <a:rPr lang="en-US" dirty="0" smtClean="0"/>
              <a:t>This is really a thought/evaluation question. What was this White Man’s burden?  Was it in any way justified?  Which, if any, of the changes made by the Europeans seems to have been good at least in the long term?  What short-term problems did it create?  Was it right for the British to work to eliminate temple prostitution, Sati, the Thugs, and infanticide in India?  What about the introduction of European technology, European-style education, </a:t>
            </a:r>
            <a:r>
              <a:rPr lang="en-US" dirty="0" err="1" smtClean="0"/>
              <a:t>etc</a:t>
            </a:r>
            <a:r>
              <a:rPr lang="en-US" dirty="0" smtClean="0"/>
              <a:t>?</a:t>
            </a:r>
          </a:p>
          <a:p>
            <a:endParaRPr lang="en-US" dirty="0" smtClean="0"/>
          </a:p>
        </p:txBody>
      </p:sp>
    </p:spTree>
    <p:extLst>
      <p:ext uri="{BB962C8B-B14F-4D97-AF65-F5344CB8AC3E}">
        <p14:creationId xmlns:p14="http://schemas.microsoft.com/office/powerpoint/2010/main" val="40947711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68206" y="1000929"/>
            <a:ext cx="8761413" cy="728480"/>
          </a:xfrm>
        </p:spPr>
        <p:txBody>
          <a:bodyPr/>
          <a:lstStyle/>
          <a:p>
            <a:r>
              <a:rPr lang="en-US" dirty="0" smtClean="0"/>
              <a:t>Europe and the World</a:t>
            </a:r>
            <a:br>
              <a:rPr lang="en-US" dirty="0" smtClean="0"/>
            </a:br>
            <a:r>
              <a:rPr lang="en-US" dirty="0" smtClean="0"/>
              <a:t>The White Man’s Burden</a:t>
            </a:r>
            <a:br>
              <a:rPr lang="en-US" dirty="0" smtClean="0"/>
            </a:br>
            <a:endParaRPr lang="en-US" dirty="0"/>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67380" y="1180548"/>
            <a:ext cx="4533900" cy="4470400"/>
          </a:xfrm>
          <a:prstGeom prst="rect">
            <a:avLst/>
          </a:prstGeom>
        </p:spPr>
      </p:pic>
      <p:sp>
        <p:nvSpPr>
          <p:cNvPr id="5" name="TextBox 4"/>
          <p:cNvSpPr txBox="1"/>
          <p:nvPr/>
        </p:nvSpPr>
        <p:spPr>
          <a:xfrm>
            <a:off x="198782" y="2226365"/>
            <a:ext cx="7434469" cy="4247317"/>
          </a:xfrm>
          <a:prstGeom prst="rect">
            <a:avLst/>
          </a:prstGeom>
          <a:noFill/>
        </p:spPr>
        <p:txBody>
          <a:bodyPr wrap="square" rtlCol="0">
            <a:spAutoFit/>
          </a:bodyPr>
          <a:lstStyle/>
          <a:p>
            <a:r>
              <a:rPr lang="en-US" dirty="0" smtClean="0"/>
              <a:t>Similar questions when it comes to China.  The Opium War and the imperialistic division of China into spheres of influence is hard to justify.  But what over the other changes?  Was it right to open the door to Christian missionaries?  To extend educational opportunities?  To try to raise the status of women be eliminating foot binding and child marriage.  Was it right to try to curtail infanticide, drug and alcohol abuse, and witchcraft?</a:t>
            </a:r>
          </a:p>
          <a:p>
            <a:endParaRPr lang="en-US" dirty="0"/>
          </a:p>
          <a:p>
            <a:r>
              <a:rPr lang="en-US" dirty="0" smtClean="0"/>
              <a:t>Be sure to note the problems created by Chinese who *embraced* European ideas.  Note Hong </a:t>
            </a:r>
            <a:r>
              <a:rPr lang="en-US" dirty="0" err="1" smtClean="0"/>
              <a:t>Xiuquan’s</a:t>
            </a:r>
            <a:r>
              <a:rPr lang="en-US" dirty="0" smtClean="0"/>
              <a:t> Taiping Rebellion—and the 10-50 million deaths that followed.  </a:t>
            </a:r>
            <a:endParaRPr lang="en-US" dirty="0"/>
          </a:p>
          <a:p>
            <a:endParaRPr lang="en-US" dirty="0" smtClean="0"/>
          </a:p>
          <a:p>
            <a:r>
              <a:rPr lang="en-US" dirty="0" smtClean="0"/>
              <a:t>You can certainly stop with 19</a:t>
            </a:r>
            <a:r>
              <a:rPr lang="en-US" baseline="30000" dirty="0" smtClean="0"/>
              <a:t>th</a:t>
            </a:r>
            <a:r>
              <a:rPr lang="en-US" dirty="0" smtClean="0"/>
              <a:t> century India and China, but, if you like, you can comment favorably or unfavorably about the adoption of Western ideas and technology in the </a:t>
            </a:r>
            <a:r>
              <a:rPr lang="en-US" smtClean="0"/>
              <a:t>20</a:t>
            </a:r>
            <a:r>
              <a:rPr lang="en-US" baseline="30000" smtClean="0"/>
              <a:t>th</a:t>
            </a:r>
            <a:r>
              <a:rPr lang="en-US" smtClean="0"/>
              <a:t> century.</a:t>
            </a:r>
            <a:endParaRPr lang="en-US" dirty="0" smtClean="0"/>
          </a:p>
        </p:txBody>
      </p:sp>
    </p:spTree>
    <p:extLst>
      <p:ext uri="{BB962C8B-B14F-4D97-AF65-F5344CB8AC3E}">
        <p14:creationId xmlns:p14="http://schemas.microsoft.com/office/powerpoint/2010/main" val="286791415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EE5818"/>
      </a:dk2>
      <a:lt2>
        <a:srgbClr val="EBEBEB"/>
      </a:lt2>
      <a:accent1>
        <a:srgbClr val="F5A408"/>
      </a:accent1>
      <a:accent2>
        <a:srgbClr val="FA731A"/>
      </a:accent2>
      <a:accent3>
        <a:srgbClr val="AB9281"/>
      </a:accent3>
      <a:accent4>
        <a:srgbClr val="A18CD0"/>
      </a:accent4>
      <a:accent5>
        <a:srgbClr val="8EBBD2"/>
      </a:accent5>
      <a:accent6>
        <a:srgbClr val="ACC995"/>
      </a:accent6>
      <a:hlink>
        <a:srgbClr val="FAC96A"/>
      </a:hlink>
      <a:folHlink>
        <a:srgbClr val="FCDB9B"/>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04000"/>
                <a:satMod val="128000"/>
                <a:lumMod val="104000"/>
              </a:schemeClr>
            </a:gs>
            <a:gs pos="100000">
              <a:schemeClr val="phClr">
                <a:shade val="76000"/>
                <a:hueMod val="89000"/>
                <a:satMod val="164000"/>
                <a:lumMod val="68000"/>
              </a:schemeClr>
            </a:gs>
          </a:gsLst>
          <a:path path="circle">
            <a:fillToRect l="45000" t="65000" r="125000" b="100000"/>
          </a:path>
        </a:gradFill>
        <a:blipFill rotWithShape="1">
          <a:blip xmlns:r="http://schemas.openxmlformats.org/officeDocument/2006/relationships" r:embed="rId1">
            <a:duotone>
              <a:schemeClr val="phClr">
                <a:shade val="42000"/>
                <a:hueMod val="42000"/>
                <a:satMod val="124000"/>
                <a:lumMod val="62000"/>
              </a:schemeClr>
              <a:schemeClr val="phClr">
                <a:tint val="96000"/>
                <a:satMod val="130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F1C4790-FE3C-4020-8CA7-00621DA7BBBC}"/>
    </a:ext>
  </a:extLst>
</a:theme>
</file>

<file path=docProps/app.xml><?xml version="1.0" encoding="utf-8"?>
<Properties xmlns="http://schemas.openxmlformats.org/officeDocument/2006/extended-properties" xmlns:vt="http://schemas.openxmlformats.org/officeDocument/2006/docPropsVTypes">
  <Template/>
  <TotalTime>300</TotalTime>
  <Words>804</Words>
  <Application>Microsoft Office PowerPoint</Application>
  <PresentationFormat>Widescreen</PresentationFormat>
  <Paragraphs>92</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Century Gothic</vt:lpstr>
      <vt:lpstr>Wingdings 3</vt:lpstr>
      <vt:lpstr>Ion Boardroom</vt:lpstr>
      <vt:lpstr>History 122 Midterm II Essay Suggestions </vt:lpstr>
      <vt:lpstr> </vt:lpstr>
      <vt:lpstr> </vt:lpstr>
      <vt:lpstr> 18th Century Thinkers </vt:lpstr>
      <vt:lpstr>The French Revolution</vt:lpstr>
      <vt:lpstr>The Age of Progress</vt:lpstr>
      <vt:lpstr>Europe and the World The White Man’s Burden </vt:lpstr>
      <vt:lpstr>Europe and the World The White Man’s Burden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Twentieth Century Art</dc:title>
  <dc:creator>Marmorstein, Art</dc:creator>
  <cp:lastModifiedBy>Marmorstein, Art</cp:lastModifiedBy>
  <cp:revision>27</cp:revision>
  <dcterms:created xsi:type="dcterms:W3CDTF">2013-12-05T17:27:48Z</dcterms:created>
  <dcterms:modified xsi:type="dcterms:W3CDTF">2015-10-26T20:31:06Z</dcterms:modified>
</cp:coreProperties>
</file>